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0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6" r:id="rId38"/>
    <p:sldId id="295" r:id="rId39"/>
    <p:sldId id="297" r:id="rId40"/>
    <p:sldId id="298" r:id="rId41"/>
    <p:sldId id="299" r:id="rId42"/>
    <p:sldId id="302" r:id="rId43"/>
    <p:sldId id="303" r:id="rId44"/>
    <p:sldId id="30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A96B2-BBB1-47C6-9A54-2A35AB3AAE04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036BA-5811-4EEB-B7B6-A4AF087B19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8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3CEDB-D78A-4A73-9277-87CE36E60E38}" type="datetimeFigureOut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EEB9-7497-4247-A9AF-BAC584CFD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3CEDB-D78A-4A73-9277-87CE36E60E38}" type="datetimeFigureOut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EEB9-7497-4247-A9AF-BAC584CFD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3CEDB-D78A-4A73-9277-87CE36E60E38}" type="datetimeFigureOut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EEB9-7497-4247-A9AF-BAC584CFD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3CEDB-D78A-4A73-9277-87CE36E60E38}" type="datetimeFigureOut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EEB9-7497-4247-A9AF-BAC584CFD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3CEDB-D78A-4A73-9277-87CE36E60E38}" type="datetimeFigureOut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EEB9-7497-4247-A9AF-BAC584CFD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3CEDB-D78A-4A73-9277-87CE36E60E38}" type="datetimeFigureOut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EEB9-7497-4247-A9AF-BAC584CFD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3CEDB-D78A-4A73-9277-87CE36E60E38}" type="datetimeFigureOut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EEB9-7497-4247-A9AF-BAC584CFD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3CEDB-D78A-4A73-9277-87CE36E60E38}" type="datetimeFigureOut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EEB9-7497-4247-A9AF-BAC584CFD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3CEDB-D78A-4A73-9277-87CE36E60E38}" type="datetimeFigureOut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EEB9-7497-4247-A9AF-BAC584CFD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3CEDB-D78A-4A73-9277-87CE36E60E38}" type="datetimeFigureOut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EEB9-7497-4247-A9AF-BAC584CFD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3CEDB-D78A-4A73-9277-87CE36E60E38}" type="datetimeFigureOut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EEB9-7497-4247-A9AF-BAC584CFD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3CEDB-D78A-4A73-9277-87CE36E60E38}" type="datetimeFigureOut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1EEB9-7497-4247-A9AF-BAC584CFD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5.jpe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kvic.gov.in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7088"/>
            <a:ext cx="9144000" cy="6770912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C00000"/>
                </a:solidFill>
                <a:latin typeface="Britannic Bold" pitchFamily="34" charset="0"/>
              </a:rPr>
              <a:t>PRESENTATION ON KHADI </a:t>
            </a:r>
            <a:r>
              <a:rPr lang="en-US" sz="5400" dirty="0" smtClean="0">
                <a:solidFill>
                  <a:srgbClr val="C00000"/>
                </a:solidFill>
                <a:latin typeface="Britannic Bold" pitchFamily="34" charset="0"/>
              </a:rPr>
              <a:t>INSTITUTIONS </a:t>
            </a:r>
            <a:r>
              <a:rPr lang="en-US" sz="5400" dirty="0" smtClean="0">
                <a:solidFill>
                  <a:srgbClr val="C00000"/>
                </a:solidFill>
                <a:latin typeface="Britannic Bold" pitchFamily="34" charset="0"/>
              </a:rPr>
              <a:t>MANAGEMENT </a:t>
            </a:r>
            <a:r>
              <a:rPr lang="en-US" sz="5400" dirty="0" smtClean="0">
                <a:solidFill>
                  <a:srgbClr val="C00000"/>
                </a:solidFill>
                <a:latin typeface="Britannic Bold" pitchFamily="34" charset="0"/>
              </a:rPr>
              <a:t>INFORMATION </a:t>
            </a:r>
            <a:r>
              <a:rPr lang="en-US" sz="5400" dirty="0" smtClean="0">
                <a:solidFill>
                  <a:srgbClr val="C00000"/>
                </a:solidFill>
                <a:latin typeface="Britannic Bold" pitchFamily="34" charset="0"/>
              </a:rPr>
              <a:t>SYSTEM</a:t>
            </a:r>
            <a:br>
              <a:rPr lang="en-US" sz="5400" dirty="0" smtClean="0">
                <a:solidFill>
                  <a:srgbClr val="C00000"/>
                </a:solidFill>
                <a:latin typeface="Britannic Bold" pitchFamily="34" charset="0"/>
              </a:rPr>
            </a:br>
            <a:r>
              <a:rPr lang="en-US" sz="88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itchFamily="34" charset="0"/>
              </a:rPr>
              <a:t>K I M I 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0600" y="5181600"/>
            <a:ext cx="726179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TECHNOLOGY</a:t>
            </a:r>
          </a:p>
          <a:p>
            <a:pPr algn="ctr"/>
            <a:r>
              <a:rPr lang="en-US" sz="4400" b="1" cap="none" spc="0" dirty="0" smtClean="0">
                <a:ln w="1905"/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KHADI AND V. I. COMMISSION</a:t>
            </a:r>
            <a:endParaRPr lang="en-US" sz="4400" b="1" cap="none" spc="0" dirty="0">
              <a:ln w="1905"/>
              <a:gradFill>
                <a:gsLst>
                  <a:gs pos="0">
                    <a:schemeClr val="accent6">
                      <a:lumMod val="75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7030A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You can update branch details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pic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420" y="1386840"/>
            <a:ext cx="7993380" cy="5242560"/>
          </a:xfrm>
          <a:prstGeom prst="rect">
            <a:avLst/>
          </a:prstGeom>
        </p:spPr>
      </p:pic>
      <p:sp>
        <p:nvSpPr>
          <p:cNvPr id="5" name="Action Button: Custom 4">
            <a:hlinkClick r:id="" action="ppaction://noaction" highlightClick="1"/>
          </p:cNvPr>
          <p:cNvSpPr/>
          <p:nvPr/>
        </p:nvSpPr>
        <p:spPr>
          <a:xfrm>
            <a:off x="4724400" y="5867400"/>
            <a:ext cx="3429000" cy="609600"/>
          </a:xfrm>
          <a:prstGeom prst="actionButtonBlan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After adding Branch details Click on ‘SAVE’ Button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24701" y="391876"/>
            <a:ext cx="8274704" cy="128734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0" tIns="12065" rIns="0" bIns="0" rtlCol="0">
            <a:spAutoFit/>
          </a:bodyPr>
          <a:lstStyle/>
          <a:p>
            <a:pPr marL="96520" marR="86995" algn="ctr">
              <a:lnSpc>
                <a:spcPct val="116300"/>
              </a:lnSpc>
              <a:spcBef>
                <a:spcPts val="95"/>
              </a:spcBef>
              <a:tabLst>
                <a:tab pos="806450" algn="l"/>
                <a:tab pos="1259205" algn="l"/>
                <a:tab pos="2384425" algn="l"/>
                <a:tab pos="2962275" algn="l"/>
                <a:tab pos="3398520" algn="l"/>
                <a:tab pos="4323715" algn="l"/>
                <a:tab pos="4818380" algn="l"/>
                <a:tab pos="5763895" algn="l"/>
              </a:tabLst>
            </a:pPr>
            <a:r>
              <a:rPr b="1" spc="-10" dirty="0">
                <a:latin typeface="Verdana"/>
                <a:cs typeface="Verdana"/>
              </a:rPr>
              <a:t>C</a:t>
            </a:r>
            <a:r>
              <a:rPr b="1" dirty="0">
                <a:latin typeface="Verdana"/>
                <a:cs typeface="Verdana"/>
              </a:rPr>
              <a:t>l</a:t>
            </a:r>
            <a:r>
              <a:rPr b="1" spc="-15" dirty="0">
                <a:latin typeface="Verdana"/>
                <a:cs typeface="Verdana"/>
              </a:rPr>
              <a:t>i</a:t>
            </a:r>
            <a:r>
              <a:rPr b="1" dirty="0">
                <a:latin typeface="Verdana"/>
                <a:cs typeface="Verdana"/>
              </a:rPr>
              <a:t>c</a:t>
            </a:r>
            <a:r>
              <a:rPr b="1" spc="-5" dirty="0">
                <a:latin typeface="Verdana"/>
                <a:cs typeface="Verdana"/>
              </a:rPr>
              <a:t>k</a:t>
            </a:r>
            <a:r>
              <a:rPr b="1" dirty="0">
                <a:latin typeface="Verdana"/>
                <a:cs typeface="Verdana"/>
              </a:rPr>
              <a:t>	</a:t>
            </a:r>
            <a:r>
              <a:rPr b="1" spc="-5" dirty="0">
                <a:latin typeface="Verdana"/>
                <a:cs typeface="Verdana"/>
              </a:rPr>
              <a:t>on</a:t>
            </a:r>
            <a:r>
              <a:rPr b="1" dirty="0">
                <a:latin typeface="Verdana"/>
                <a:cs typeface="Verdana"/>
              </a:rPr>
              <a:t>	</a:t>
            </a:r>
            <a:r>
              <a:rPr b="1" spc="-10" dirty="0">
                <a:latin typeface="Verdana"/>
                <a:cs typeface="Verdana"/>
              </a:rPr>
              <a:t>'P</a:t>
            </a:r>
            <a:r>
              <a:rPr b="1" spc="0" dirty="0">
                <a:latin typeface="Verdana"/>
                <a:cs typeface="Verdana"/>
              </a:rPr>
              <a:t>r</a:t>
            </a:r>
            <a:r>
              <a:rPr b="1" spc="-5" dirty="0">
                <a:latin typeface="Verdana"/>
                <a:cs typeface="Verdana"/>
              </a:rPr>
              <a:t>oduct</a:t>
            </a:r>
            <a:r>
              <a:rPr b="1" dirty="0">
                <a:latin typeface="Verdana"/>
                <a:cs typeface="Verdana"/>
              </a:rPr>
              <a:t>	</a:t>
            </a:r>
            <a:r>
              <a:rPr b="1" spc="-5" dirty="0">
                <a:latin typeface="Verdana"/>
                <a:cs typeface="Verdana"/>
              </a:rPr>
              <a:t>Mas</a:t>
            </a:r>
            <a:r>
              <a:rPr b="1" spc="5" dirty="0">
                <a:latin typeface="Verdana"/>
                <a:cs typeface="Verdana"/>
              </a:rPr>
              <a:t>t</a:t>
            </a:r>
            <a:r>
              <a:rPr b="1" dirty="0">
                <a:latin typeface="Verdana"/>
                <a:cs typeface="Verdana"/>
              </a:rPr>
              <a:t>e</a:t>
            </a:r>
            <a:r>
              <a:rPr b="1" spc="-10" dirty="0">
                <a:latin typeface="Verdana"/>
                <a:cs typeface="Verdana"/>
              </a:rPr>
              <a:t>r</a:t>
            </a:r>
            <a:r>
              <a:rPr b="1" spc="-5" dirty="0">
                <a:latin typeface="Verdana"/>
                <a:cs typeface="Verdana"/>
              </a:rPr>
              <a:t>'</a:t>
            </a:r>
            <a:r>
              <a:rPr b="1" dirty="0">
                <a:latin typeface="Verdana"/>
                <a:cs typeface="Verdana"/>
              </a:rPr>
              <a:t>	</a:t>
            </a:r>
            <a:r>
              <a:rPr b="1" spc="-10" dirty="0">
                <a:latin typeface="Verdana"/>
                <a:cs typeface="Verdana"/>
              </a:rPr>
              <a:t>bu</a:t>
            </a:r>
            <a:r>
              <a:rPr b="1" dirty="0">
                <a:latin typeface="Verdana"/>
                <a:cs typeface="Verdana"/>
              </a:rPr>
              <a:t>t</a:t>
            </a:r>
            <a:r>
              <a:rPr b="1" spc="-5" dirty="0">
                <a:latin typeface="Verdana"/>
                <a:cs typeface="Verdana"/>
              </a:rPr>
              <a:t>ton</a:t>
            </a:r>
            <a:r>
              <a:rPr b="1" dirty="0">
                <a:latin typeface="Verdana"/>
                <a:cs typeface="Verdana"/>
              </a:rPr>
              <a:t>	</a:t>
            </a:r>
            <a:r>
              <a:rPr b="1" spc="-10" dirty="0">
                <a:latin typeface="Verdana"/>
                <a:cs typeface="Verdana"/>
              </a:rPr>
              <a:t>f</a:t>
            </a:r>
            <a:r>
              <a:rPr b="1" spc="-5" dirty="0">
                <a:latin typeface="Verdana"/>
                <a:cs typeface="Verdana"/>
              </a:rPr>
              <a:t>or</a:t>
            </a:r>
            <a:r>
              <a:rPr b="1" dirty="0">
                <a:latin typeface="Verdana"/>
                <a:cs typeface="Verdana"/>
              </a:rPr>
              <a:t>	</a:t>
            </a:r>
            <a:r>
              <a:rPr b="1" spc="-5" dirty="0">
                <a:latin typeface="Verdana"/>
                <a:cs typeface="Verdana"/>
              </a:rPr>
              <a:t>ad</a:t>
            </a:r>
            <a:r>
              <a:rPr b="1" spc="5" dirty="0">
                <a:latin typeface="Verdana"/>
                <a:cs typeface="Verdana"/>
              </a:rPr>
              <a:t>d</a:t>
            </a:r>
            <a:r>
              <a:rPr b="1" spc="-15" dirty="0">
                <a:latin typeface="Verdana"/>
                <a:cs typeface="Verdana"/>
              </a:rPr>
              <a:t>i</a:t>
            </a:r>
            <a:r>
              <a:rPr b="1" spc="-10" dirty="0">
                <a:latin typeface="Verdana"/>
                <a:cs typeface="Verdana"/>
              </a:rPr>
              <a:t>n</a:t>
            </a:r>
            <a:r>
              <a:rPr b="1" spc="-5" dirty="0">
                <a:latin typeface="Verdana"/>
                <a:cs typeface="Verdana"/>
              </a:rPr>
              <a:t>g</a:t>
            </a:r>
            <a:r>
              <a:rPr b="1" dirty="0">
                <a:latin typeface="Verdana"/>
                <a:cs typeface="Verdana"/>
              </a:rPr>
              <a:t>	</a:t>
            </a:r>
            <a:r>
              <a:rPr b="1" spc="-10" dirty="0">
                <a:latin typeface="Verdana"/>
                <a:cs typeface="Verdana"/>
              </a:rPr>
              <a:t>up  </a:t>
            </a:r>
            <a:r>
              <a:rPr b="1" spc="-5" dirty="0">
                <a:latin typeface="Verdana"/>
                <a:cs typeface="Verdana"/>
              </a:rPr>
              <a:t>items </a:t>
            </a:r>
            <a:r>
              <a:rPr b="1" spc="-10" dirty="0">
                <a:latin typeface="Verdana"/>
                <a:cs typeface="Verdana"/>
              </a:rPr>
              <a:t>details</a:t>
            </a:r>
            <a:r>
              <a:rPr b="1" spc="50" dirty="0">
                <a:latin typeface="Verdana"/>
                <a:cs typeface="Verdana"/>
              </a:rPr>
              <a:t> </a:t>
            </a:r>
            <a:r>
              <a:rPr b="1" spc="-5">
                <a:latin typeface="Verdana"/>
                <a:cs typeface="Verdana"/>
              </a:rPr>
              <a:t>as</a:t>
            </a:r>
            <a:r>
              <a:rPr b="1" spc="0">
                <a:latin typeface="Verdana"/>
                <a:cs typeface="Verdana"/>
              </a:rPr>
              <a:t> </a:t>
            </a:r>
            <a:r>
              <a:rPr b="1" spc="-5" smtClean="0">
                <a:latin typeface="Verdana"/>
                <a:cs typeface="Verdana"/>
              </a:rPr>
              <a:t>pointed</a:t>
            </a:r>
            <a:r>
              <a:rPr lang="en-US" b="1" spc="-5" dirty="0" smtClean="0">
                <a:latin typeface="Verdana"/>
                <a:cs typeface="Verdana"/>
              </a:rPr>
              <a:t>  </a:t>
            </a:r>
            <a:r>
              <a:rPr b="1" spc="-5" smtClean="0">
                <a:latin typeface="Verdana"/>
                <a:cs typeface="Verdana"/>
              </a:rPr>
              <a:t>below:</a:t>
            </a:r>
            <a:endParaRPr lang="en-US" b="1" spc="-5" dirty="0" smtClean="0">
              <a:latin typeface="Verdana"/>
              <a:cs typeface="Verdana"/>
            </a:endParaRPr>
          </a:p>
          <a:p>
            <a:pPr marL="96520" marR="86995" algn="ctr">
              <a:lnSpc>
                <a:spcPct val="116300"/>
              </a:lnSpc>
              <a:spcBef>
                <a:spcPts val="95"/>
              </a:spcBef>
              <a:tabLst>
                <a:tab pos="806450" algn="l"/>
                <a:tab pos="1259205" algn="l"/>
                <a:tab pos="2384425" algn="l"/>
                <a:tab pos="2962275" algn="l"/>
                <a:tab pos="3398520" algn="l"/>
                <a:tab pos="4323715" algn="l"/>
                <a:tab pos="4818380" algn="l"/>
                <a:tab pos="5763895" algn="l"/>
              </a:tabLst>
            </a:pPr>
            <a:endParaRPr lang="en-US" b="1" spc="-5" dirty="0" smtClean="0">
              <a:latin typeface="Verdana"/>
              <a:cs typeface="Verdana"/>
            </a:endParaRPr>
          </a:p>
          <a:p>
            <a:pPr marL="96520" marR="86995" algn="ctr">
              <a:lnSpc>
                <a:spcPct val="116300"/>
              </a:lnSpc>
              <a:spcBef>
                <a:spcPts val="95"/>
              </a:spcBef>
              <a:tabLst>
                <a:tab pos="806450" algn="l"/>
                <a:tab pos="1259205" algn="l"/>
                <a:tab pos="2384425" algn="l"/>
                <a:tab pos="2962275" algn="l"/>
                <a:tab pos="3398520" algn="l"/>
                <a:tab pos="4323715" algn="l"/>
                <a:tab pos="4818380" algn="l"/>
                <a:tab pos="5763895" algn="l"/>
              </a:tabLst>
            </a:pP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2289174"/>
            <a:ext cx="8001000" cy="4035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/>
          <p:cNvSpPr/>
          <p:nvPr/>
        </p:nvSpPr>
        <p:spPr>
          <a:xfrm>
            <a:off x="990600" y="3429001"/>
            <a:ext cx="2133600" cy="685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/>
          <p:cNvSpPr txBox="1"/>
          <p:nvPr/>
        </p:nvSpPr>
        <p:spPr>
          <a:xfrm>
            <a:off x="321225" y="2238374"/>
            <a:ext cx="8289239" cy="183383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i="1">
              <a:latin typeface="Times New Roman"/>
              <a:cs typeface="Times New Roman"/>
            </a:endParaRPr>
          </a:p>
          <a:p>
            <a:pPr marR="4216400" algn="ctr">
              <a:lnSpc>
                <a:spcPct val="100000"/>
              </a:lnSpc>
              <a:spcBef>
                <a:spcPts val="5"/>
              </a:spcBef>
            </a:pPr>
            <a:endParaRPr lang="en-US" sz="1000" b="1" i="1" spc="-10" dirty="0" smtClean="0">
              <a:latin typeface="Verdana"/>
              <a:cs typeface="Verdana"/>
            </a:endParaRPr>
          </a:p>
          <a:p>
            <a:pPr marR="4216400" algn="ctr">
              <a:lnSpc>
                <a:spcPct val="100000"/>
              </a:lnSpc>
              <a:spcBef>
                <a:spcPts val="5"/>
              </a:spcBef>
            </a:pPr>
            <a:endParaRPr lang="en-US" sz="1000" b="1" i="1" spc="-10" dirty="0">
              <a:latin typeface="Verdana"/>
              <a:cs typeface="Verdana"/>
            </a:endParaRPr>
          </a:p>
          <a:p>
            <a:pPr marR="4216400" algn="ctr">
              <a:lnSpc>
                <a:spcPct val="100000"/>
              </a:lnSpc>
              <a:spcBef>
                <a:spcPts val="5"/>
              </a:spcBef>
            </a:pPr>
            <a:r>
              <a:rPr sz="1000" b="1" i="1" spc="-10" smtClean="0">
                <a:solidFill>
                  <a:srgbClr val="C00000"/>
                </a:solidFill>
                <a:latin typeface="Verdana"/>
                <a:cs typeface="Verdana"/>
              </a:rPr>
              <a:t>Click </a:t>
            </a:r>
            <a:r>
              <a:rPr sz="1000" b="1" i="1" spc="-10" dirty="0">
                <a:solidFill>
                  <a:srgbClr val="C00000"/>
                </a:solidFill>
                <a:latin typeface="Verdana"/>
                <a:cs typeface="Verdana"/>
              </a:rPr>
              <a:t>here</a:t>
            </a:r>
            <a:r>
              <a:rPr sz="1000" b="1" i="1" spc="1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000" b="1" i="1" spc="-5" dirty="0">
                <a:solidFill>
                  <a:srgbClr val="C00000"/>
                </a:solidFill>
                <a:latin typeface="Verdana"/>
                <a:cs typeface="Verdana"/>
              </a:rPr>
              <a:t>to</a:t>
            </a:r>
            <a:endParaRPr sz="1000" i="1">
              <a:solidFill>
                <a:srgbClr val="C00000"/>
              </a:solidFill>
              <a:latin typeface="Verdana"/>
              <a:cs typeface="Verdana"/>
            </a:endParaRPr>
          </a:p>
          <a:p>
            <a:pPr marR="4213225" algn="ctr">
              <a:lnSpc>
                <a:spcPct val="100000"/>
              </a:lnSpc>
              <a:spcBef>
                <a:spcPts val="195"/>
              </a:spcBef>
            </a:pPr>
            <a:r>
              <a:rPr sz="1200" b="1" i="1" spc="-5" dirty="0">
                <a:solidFill>
                  <a:srgbClr val="C00000"/>
                </a:solidFill>
                <a:latin typeface="Verdana"/>
                <a:cs typeface="Verdana"/>
              </a:rPr>
              <a:t>Add</a:t>
            </a:r>
            <a:r>
              <a:rPr sz="1200" b="1" i="1" spc="-1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200" b="1" i="1" spc="-5" dirty="0">
                <a:solidFill>
                  <a:srgbClr val="C00000"/>
                </a:solidFill>
                <a:latin typeface="Verdana"/>
                <a:cs typeface="Verdana"/>
              </a:rPr>
              <a:t>P</a:t>
            </a:r>
            <a:r>
              <a:rPr sz="1200" b="1" spc="-5" dirty="0">
                <a:solidFill>
                  <a:srgbClr val="C00000"/>
                </a:solidFill>
                <a:latin typeface="Verdana"/>
                <a:cs typeface="Verdana"/>
              </a:rPr>
              <a:t>roducts</a:t>
            </a:r>
            <a:endParaRPr sz="1200">
              <a:solidFill>
                <a:srgbClr val="C00000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You can add/update your supplier/customer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0200" y="2667000"/>
            <a:ext cx="1066800" cy="762000"/>
          </a:xfrm>
          <a:prstGeom prst="rect">
            <a:avLst/>
          </a:prstGeom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pic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676400"/>
            <a:ext cx="8610600" cy="4876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447800" y="2743200"/>
            <a:ext cx="1524000" cy="5334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858518" y="533400"/>
            <a:ext cx="7599682" cy="69140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13335" rIns="0" bIns="0" rtlCol="0">
            <a:spAutoFit/>
          </a:bodyPr>
          <a:lstStyle/>
          <a:p>
            <a:pPr marL="97155" marR="87630" indent="69850">
              <a:lnSpc>
                <a:spcPct val="116199"/>
              </a:lnSpc>
              <a:spcBef>
                <a:spcPts val="105"/>
              </a:spcBef>
              <a:tabLst>
                <a:tab pos="835660" algn="l"/>
                <a:tab pos="1043305" algn="l"/>
                <a:tab pos="2148840" algn="l"/>
                <a:tab pos="2810510" algn="l"/>
                <a:tab pos="3953510" algn="l"/>
                <a:tab pos="4530090" algn="l"/>
                <a:tab pos="5509260" algn="l"/>
              </a:tabLst>
            </a:pPr>
            <a:r>
              <a:rPr sz="2000" b="1" spc="-5" dirty="0">
                <a:latin typeface="Verdana"/>
                <a:cs typeface="Verdana"/>
              </a:rPr>
              <a:t>Next	,	</a:t>
            </a:r>
            <a:r>
              <a:rPr sz="2000" b="1" spc="-10" dirty="0">
                <a:latin typeface="Verdana"/>
                <a:cs typeface="Verdana"/>
              </a:rPr>
              <a:t>'</a:t>
            </a:r>
            <a:r>
              <a:rPr sz="2000" b="1" spc="-5" dirty="0">
                <a:latin typeface="Verdana"/>
                <a:cs typeface="Verdana"/>
              </a:rPr>
              <a:t>Co</a:t>
            </a:r>
            <a:r>
              <a:rPr sz="2000" b="1" spc="0" dirty="0">
                <a:latin typeface="Verdana"/>
                <a:cs typeface="Verdana"/>
              </a:rPr>
              <a:t>u</a:t>
            </a:r>
            <a:r>
              <a:rPr sz="2000" b="1" spc="-10" dirty="0">
                <a:latin typeface="Verdana"/>
                <a:cs typeface="Verdana"/>
              </a:rPr>
              <a:t>n</a:t>
            </a:r>
            <a:r>
              <a:rPr sz="2000" b="1" dirty="0">
                <a:latin typeface="Verdana"/>
                <a:cs typeface="Verdana"/>
              </a:rPr>
              <a:t>t</a:t>
            </a:r>
            <a:r>
              <a:rPr sz="2000" b="1" spc="-10" dirty="0">
                <a:latin typeface="Verdana"/>
                <a:cs typeface="Verdana"/>
              </a:rPr>
              <a:t>e</a:t>
            </a:r>
            <a:r>
              <a:rPr sz="2000" b="1" spc="-5" dirty="0">
                <a:latin typeface="Verdana"/>
                <a:cs typeface="Verdana"/>
              </a:rPr>
              <a:t>r</a:t>
            </a:r>
            <a:r>
              <a:rPr sz="2000" b="1" dirty="0">
                <a:latin typeface="Verdana"/>
                <a:cs typeface="Verdana"/>
              </a:rPr>
              <a:t>	w</a:t>
            </a:r>
            <a:r>
              <a:rPr sz="2000" b="1" spc="-15" dirty="0">
                <a:latin typeface="Verdana"/>
                <a:cs typeface="Verdana"/>
              </a:rPr>
              <a:t>i</a:t>
            </a:r>
            <a:r>
              <a:rPr sz="2000" b="1" spc="0" dirty="0">
                <a:latin typeface="Verdana"/>
                <a:cs typeface="Verdana"/>
              </a:rPr>
              <a:t>s</a:t>
            </a:r>
            <a:r>
              <a:rPr sz="2000" b="1" spc="-5" dirty="0">
                <a:latin typeface="Verdana"/>
                <a:cs typeface="Verdana"/>
              </a:rPr>
              <a:t>e</a:t>
            </a:r>
            <a:r>
              <a:rPr sz="2000" b="1" dirty="0">
                <a:latin typeface="Verdana"/>
                <a:cs typeface="Verdana"/>
              </a:rPr>
              <a:t>	</a:t>
            </a:r>
            <a:r>
              <a:rPr sz="2000" b="1" spc="-15" dirty="0">
                <a:latin typeface="Verdana"/>
                <a:cs typeface="Verdana"/>
              </a:rPr>
              <a:t>P</a:t>
            </a:r>
            <a:r>
              <a:rPr sz="2000" b="1" dirty="0">
                <a:latin typeface="Verdana"/>
                <a:cs typeface="Verdana"/>
              </a:rPr>
              <a:t>r</a:t>
            </a:r>
            <a:r>
              <a:rPr sz="2000" b="1" spc="-5" dirty="0">
                <a:latin typeface="Verdana"/>
                <a:cs typeface="Verdana"/>
              </a:rPr>
              <a:t>oducts</a:t>
            </a:r>
            <a:r>
              <a:rPr sz="2000" b="1" dirty="0">
                <a:latin typeface="Verdana"/>
                <a:cs typeface="Verdana"/>
              </a:rPr>
              <a:t>	</a:t>
            </a:r>
            <a:r>
              <a:rPr sz="2000" b="1" spc="-10" dirty="0">
                <a:latin typeface="Verdana"/>
                <a:cs typeface="Verdana"/>
              </a:rPr>
              <a:t>Ad</a:t>
            </a:r>
            <a:r>
              <a:rPr sz="2000" b="1" spc="-5" dirty="0">
                <a:latin typeface="Verdana"/>
                <a:cs typeface="Verdana"/>
              </a:rPr>
              <a:t>d</a:t>
            </a:r>
            <a:r>
              <a:rPr sz="2000" b="1" dirty="0">
                <a:latin typeface="Verdana"/>
                <a:cs typeface="Verdana"/>
              </a:rPr>
              <a:t>	</a:t>
            </a:r>
            <a:r>
              <a:rPr sz="2000" b="1" spc="-5" dirty="0">
                <a:latin typeface="Verdana"/>
                <a:cs typeface="Verdana"/>
              </a:rPr>
              <a:t>Mas</a:t>
            </a:r>
            <a:r>
              <a:rPr sz="2000" b="1" dirty="0">
                <a:latin typeface="Verdana"/>
                <a:cs typeface="Verdana"/>
              </a:rPr>
              <a:t>t</a:t>
            </a:r>
            <a:r>
              <a:rPr sz="2000" b="1" spc="-10" dirty="0">
                <a:latin typeface="Verdana"/>
                <a:cs typeface="Verdana"/>
              </a:rPr>
              <a:t>e</a:t>
            </a:r>
            <a:r>
              <a:rPr sz="2000" b="1" spc="-5" dirty="0">
                <a:latin typeface="Verdana"/>
                <a:cs typeface="Verdana"/>
              </a:rPr>
              <a:t>r'</a:t>
            </a:r>
            <a:r>
              <a:rPr sz="2000" b="1" dirty="0">
                <a:latin typeface="Verdana"/>
                <a:cs typeface="Verdana"/>
              </a:rPr>
              <a:t>	f</a:t>
            </a:r>
            <a:r>
              <a:rPr sz="2000" b="1" spc="-5" dirty="0">
                <a:latin typeface="Verdana"/>
                <a:cs typeface="Verdana"/>
              </a:rPr>
              <a:t>o</a:t>
            </a:r>
            <a:r>
              <a:rPr sz="2000" b="1" spc="-15" dirty="0">
                <a:latin typeface="Verdana"/>
                <a:cs typeface="Verdana"/>
              </a:rPr>
              <a:t>r</a:t>
            </a:r>
            <a:r>
              <a:rPr sz="2000" b="1" spc="-5" dirty="0">
                <a:latin typeface="Verdana"/>
                <a:cs typeface="Verdana"/>
              </a:rPr>
              <a:t>m  will appear as </a:t>
            </a:r>
            <a:r>
              <a:rPr sz="2000" b="1" spc="-10" dirty="0">
                <a:latin typeface="Verdana"/>
                <a:cs typeface="Verdana"/>
              </a:rPr>
              <a:t>displayed</a:t>
            </a:r>
            <a:r>
              <a:rPr sz="2000" b="1" spc="-5" dirty="0">
                <a:latin typeface="Verdana"/>
                <a:cs typeface="Verdana"/>
              </a:rPr>
              <a:t> here:-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13"/>
          <p:cNvSpPr/>
          <p:nvPr/>
        </p:nvSpPr>
        <p:spPr>
          <a:xfrm>
            <a:off x="855980" y="1447800"/>
            <a:ext cx="7907020" cy="5181600"/>
          </a:xfrm>
          <a:custGeom>
            <a:avLst/>
            <a:gdLst/>
            <a:ahLst/>
            <a:cxnLst/>
            <a:rect l="l" t="t" r="r" b="b"/>
            <a:pathLst>
              <a:path w="6156325" h="2532379">
                <a:moveTo>
                  <a:pt x="0" y="2532379"/>
                </a:moveTo>
                <a:lnTo>
                  <a:pt x="6156325" y="2532379"/>
                </a:lnTo>
                <a:lnTo>
                  <a:pt x="6156325" y="0"/>
                </a:lnTo>
                <a:lnTo>
                  <a:pt x="0" y="0"/>
                </a:lnTo>
                <a:lnTo>
                  <a:pt x="0" y="25323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4"/>
          <p:cNvSpPr/>
          <p:nvPr/>
        </p:nvSpPr>
        <p:spPr>
          <a:xfrm>
            <a:off x="968831" y="1524000"/>
            <a:ext cx="5694552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produc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200" y="1905000"/>
            <a:ext cx="2286000" cy="28194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562600" y="2209800"/>
            <a:ext cx="1066800" cy="3048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qt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3581400"/>
            <a:ext cx="1905000" cy="21336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114800" y="3429000"/>
            <a:ext cx="1066800" cy="3048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st%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315" y="4038600"/>
            <a:ext cx="1159933" cy="19050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615090">
            <a:off x="900169" y="4494178"/>
            <a:ext cx="2988757" cy="15627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Product, code, group, type, GST will appear as follows:</a:t>
            </a:r>
            <a:endParaRPr lang="en-US" dirty="0"/>
          </a:p>
        </p:txBody>
      </p:sp>
      <p:sp>
        <p:nvSpPr>
          <p:cNvPr id="5" name="object 15"/>
          <p:cNvSpPr/>
          <p:nvPr/>
        </p:nvSpPr>
        <p:spPr>
          <a:xfrm>
            <a:off x="744220" y="4780189"/>
            <a:ext cx="2994025" cy="10503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3"/>
          <p:cNvSpPr/>
          <p:nvPr/>
        </p:nvSpPr>
        <p:spPr>
          <a:xfrm>
            <a:off x="228600" y="1600200"/>
            <a:ext cx="8229600" cy="457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/>
          <p:cNvSpPr/>
          <p:nvPr/>
        </p:nvSpPr>
        <p:spPr>
          <a:xfrm>
            <a:off x="381000" y="533401"/>
            <a:ext cx="8381999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5000" y="2286000"/>
            <a:ext cx="3429000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 smtClean="0">
                <a:solidFill>
                  <a:srgbClr val="002060"/>
                </a:solidFill>
              </a:rPr>
              <a:t>   </a:t>
            </a:r>
          </a:p>
          <a:p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             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Click here to upload     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             Institution’s Logo </a:t>
            </a:r>
          </a:p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                 to print on Bill</a:t>
            </a:r>
            <a:endParaRPr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 descr="repor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4419600"/>
            <a:ext cx="5554980" cy="14782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Down Arrow 8"/>
          <p:cNvSpPr/>
          <p:nvPr/>
        </p:nvSpPr>
        <p:spPr>
          <a:xfrm>
            <a:off x="6400800" y="2362200"/>
            <a:ext cx="304800" cy="2286000"/>
          </a:xfrm>
          <a:prstGeom prst="downArrow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BRANCH MANAGEMENT</a:t>
            </a:r>
            <a:endParaRPr lang="en-US" dirty="0"/>
          </a:p>
        </p:txBody>
      </p:sp>
      <p:sp>
        <p:nvSpPr>
          <p:cNvPr id="4" name="object 17"/>
          <p:cNvSpPr/>
          <p:nvPr/>
        </p:nvSpPr>
        <p:spPr>
          <a:xfrm>
            <a:off x="457200" y="1689039"/>
            <a:ext cx="8458200" cy="4483161"/>
          </a:xfrm>
          <a:custGeom>
            <a:avLst/>
            <a:gdLst/>
            <a:ahLst/>
            <a:cxnLst/>
            <a:rect l="l" t="t" r="r" b="b"/>
            <a:pathLst>
              <a:path w="6156325" h="2121534">
                <a:moveTo>
                  <a:pt x="0" y="2121535"/>
                </a:moveTo>
                <a:lnTo>
                  <a:pt x="6156325" y="2121535"/>
                </a:lnTo>
                <a:lnTo>
                  <a:pt x="6156325" y="0"/>
                </a:lnTo>
                <a:lnTo>
                  <a:pt x="0" y="0"/>
                </a:lnTo>
                <a:lnTo>
                  <a:pt x="0" y="212153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8"/>
          <p:cNvSpPr/>
          <p:nvPr/>
        </p:nvSpPr>
        <p:spPr>
          <a:xfrm>
            <a:off x="609600" y="1740474"/>
            <a:ext cx="8153400" cy="4050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ANC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28600"/>
            <a:ext cx="8686800" cy="1999041"/>
          </a:xfrm>
          <a:prstGeom prst="rect">
            <a:avLst/>
          </a:prstGeom>
        </p:spPr>
      </p:pic>
      <p:pic>
        <p:nvPicPr>
          <p:cNvPr id="8" name="Picture 7" descr="mas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1752600"/>
            <a:ext cx="2209800" cy="20574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144482" y="2438400"/>
            <a:ext cx="11430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1752600"/>
            <a:ext cx="451167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produc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2514600"/>
            <a:ext cx="2438400" cy="283083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486398" y="2667000"/>
            <a:ext cx="762000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000" y="3962400"/>
            <a:ext cx="2362200" cy="166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Down Arrow 13"/>
          <p:cNvSpPr/>
          <p:nvPr/>
        </p:nvSpPr>
        <p:spPr>
          <a:xfrm>
            <a:off x="4343400" y="2971800"/>
            <a:ext cx="152400" cy="91440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ANC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28600"/>
            <a:ext cx="8686800" cy="1999041"/>
          </a:xfrm>
          <a:prstGeom prst="rect">
            <a:avLst/>
          </a:prstGeom>
        </p:spPr>
      </p:pic>
      <p:pic>
        <p:nvPicPr>
          <p:cNvPr id="8" name="Picture 7" descr="mas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1752600"/>
            <a:ext cx="2209800" cy="2057400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 rot="16200000" flipH="1">
            <a:off x="3200400" y="2590800"/>
            <a:ext cx="152400" cy="76200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981200"/>
            <a:ext cx="46101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ANC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28600"/>
            <a:ext cx="8686800" cy="1999041"/>
          </a:xfrm>
          <a:prstGeom prst="rect">
            <a:avLst/>
          </a:prstGeom>
        </p:spPr>
      </p:pic>
      <p:pic>
        <p:nvPicPr>
          <p:cNvPr id="8" name="Picture 7" descr="mas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1752600"/>
            <a:ext cx="2209800" cy="2057400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 rot="16200000" flipH="1">
            <a:off x="3189512" y="3037114"/>
            <a:ext cx="152400" cy="7620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6712" y="2286000"/>
            <a:ext cx="419100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3657600"/>
            <a:ext cx="2514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ight Arrow 8"/>
          <p:cNvSpPr/>
          <p:nvPr/>
        </p:nvSpPr>
        <p:spPr>
          <a:xfrm>
            <a:off x="5943600" y="3810000"/>
            <a:ext cx="762000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228600"/>
            <a:ext cx="8763000" cy="1143000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Log on to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hlinkClick r:id="rId2"/>
              </a:rPr>
              <a:t>www.kvic.gov.in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then you will get KVIC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Home Page</a:t>
            </a:r>
          </a:p>
          <a:p>
            <a:endParaRPr lang="en-US" sz="4000" dirty="0"/>
          </a:p>
        </p:txBody>
      </p:sp>
      <p:pic>
        <p:nvPicPr>
          <p:cNvPr id="14" name="Picture 13" descr="pic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1449235"/>
            <a:ext cx="8686800" cy="510396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181600" y="3886200"/>
            <a:ext cx="3657600" cy="205740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228600"/>
            <a:ext cx="4191000" cy="990600"/>
          </a:xfr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200" dirty="0" smtClean="0"/>
              <a:t>Check Whether stock has been added by H.O.</a:t>
            </a:r>
            <a:endParaRPr lang="en-US" sz="3200" dirty="0"/>
          </a:p>
        </p:txBody>
      </p:sp>
      <p:pic>
        <p:nvPicPr>
          <p:cNvPr id="4" name="Picture 3" descr="stoc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752600"/>
            <a:ext cx="7696200" cy="4563250"/>
          </a:xfrm>
          <a:prstGeom prst="rect">
            <a:avLst/>
          </a:prstGeom>
        </p:spPr>
      </p:pic>
      <p:sp>
        <p:nvSpPr>
          <p:cNvPr id="5" name="Bent-Up Arrow 4"/>
          <p:cNvSpPr/>
          <p:nvPr/>
        </p:nvSpPr>
        <p:spPr>
          <a:xfrm rot="16036934">
            <a:off x="3877907" y="2027729"/>
            <a:ext cx="4042489" cy="608914"/>
          </a:xfrm>
          <a:prstGeom prst="bentUpArrow">
            <a:avLst>
              <a:gd name="adj1" fmla="val 25000"/>
              <a:gd name="adj2" fmla="val 24132"/>
              <a:gd name="adj3" fmla="val 25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4400" y="3657600"/>
            <a:ext cx="4191000" cy="990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not added by H.O. branch can add it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963884" y="4016826"/>
            <a:ext cx="1981200" cy="2286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650" y="457200"/>
            <a:ext cx="8896350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105400"/>
            <a:ext cx="8604250" cy="13398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Right Arrow 6"/>
          <p:cNvSpPr/>
          <p:nvPr/>
        </p:nvSpPr>
        <p:spPr>
          <a:xfrm rot="2167343">
            <a:off x="3686258" y="3976397"/>
            <a:ext cx="3566277" cy="484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404" y="598718"/>
            <a:ext cx="8832850" cy="511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ight Arrow 7"/>
          <p:cNvSpPr/>
          <p:nvPr/>
        </p:nvSpPr>
        <p:spPr>
          <a:xfrm rot="5601012">
            <a:off x="3288461" y="3150893"/>
            <a:ext cx="1449779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8166100" cy="234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r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514600"/>
            <a:ext cx="8763000" cy="402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d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740" y="141508"/>
            <a:ext cx="8904510" cy="3755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tpro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672" y="457200"/>
            <a:ext cx="8790248" cy="6096000"/>
          </a:xfrm>
          <a:prstGeom prst="rect">
            <a:avLst/>
          </a:prstGeom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914400"/>
            <a:ext cx="2133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ight Arrow 6"/>
          <p:cNvSpPr/>
          <p:nvPr/>
        </p:nvSpPr>
        <p:spPr>
          <a:xfrm>
            <a:off x="3276600" y="990600"/>
            <a:ext cx="2286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d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740" y="141508"/>
            <a:ext cx="8904510" cy="3755458"/>
          </a:xfrm>
          <a:prstGeom prst="rect">
            <a:avLst/>
          </a:prstGeom>
        </p:spPr>
      </p:pic>
      <p:pic>
        <p:nvPicPr>
          <p:cNvPr id="3" name="Picture 2" descr="cos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590800"/>
            <a:ext cx="8610600" cy="3962399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4648200" y="1447800"/>
            <a:ext cx="332232" cy="242620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d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740" y="141508"/>
            <a:ext cx="8904510" cy="3755458"/>
          </a:xfrm>
          <a:prstGeom prst="rect">
            <a:avLst/>
          </a:prstGeom>
        </p:spPr>
      </p:pic>
      <p:pic>
        <p:nvPicPr>
          <p:cNvPr id="6" name="Picture 5" descr="rmissu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3581400"/>
            <a:ext cx="8534400" cy="29718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4724400" y="1905000"/>
            <a:ext cx="152400" cy="2743200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d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740" y="141508"/>
            <a:ext cx="8904510" cy="3755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in_re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0714" y="2518113"/>
            <a:ext cx="7086600" cy="42441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3534"/>
            <a:ext cx="8001000" cy="244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c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28800" y="152400"/>
            <a:ext cx="5296307" cy="6324600"/>
          </a:xfrm>
        </p:spPr>
      </p:pic>
      <p:sp>
        <p:nvSpPr>
          <p:cNvPr id="5" name="Rounded Rectangle 4"/>
          <p:cNvSpPr/>
          <p:nvPr/>
        </p:nvSpPr>
        <p:spPr>
          <a:xfrm>
            <a:off x="4419600" y="4648200"/>
            <a:ext cx="4267200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(14)  MIS on </a:t>
            </a:r>
            <a:r>
              <a:rPr lang="en-US" sz="2000" b="1" dirty="0" err="1" smtClean="0"/>
              <a:t>Khadi</a:t>
            </a:r>
            <a:r>
              <a:rPr lang="en-US" sz="2000" b="1" dirty="0" smtClean="0"/>
              <a:t> Institutions (KRDP)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av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984" y="337456"/>
            <a:ext cx="9023585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457200"/>
            <a:ext cx="889635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600" y="3276600"/>
            <a:ext cx="8636000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prod_menu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533400"/>
            <a:ext cx="8382000" cy="2799983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4463142" y="2351314"/>
            <a:ext cx="228600" cy="1066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1150" y="4615546"/>
            <a:ext cx="868045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yi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9144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100" y="304800"/>
            <a:ext cx="88138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les_menu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43526"/>
            <a:ext cx="8229600" cy="4633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tail+bi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626" y="381000"/>
            <a:ext cx="8915400" cy="617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av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381000"/>
            <a:ext cx="875538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050" y="2133600"/>
            <a:ext cx="8851900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" y="4495800"/>
            <a:ext cx="885825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1905000"/>
            <a:ext cx="6348413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vtsupp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860" y="685800"/>
            <a:ext cx="88392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 smtClean="0"/>
              <a:t>KIMIS SOFTWARE HOME PAGE</a:t>
            </a:r>
            <a:endParaRPr lang="en-US" b="1" dirty="0"/>
          </a:p>
        </p:txBody>
      </p:sp>
      <p:pic>
        <p:nvPicPr>
          <p:cNvPr id="4" name="Content Placeholder 3" descr="pic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727980"/>
            <a:ext cx="8229600" cy="4270402"/>
          </a:xfrm>
        </p:spPr>
      </p:pic>
      <p:sp>
        <p:nvSpPr>
          <p:cNvPr id="6" name="Oval Callout 5"/>
          <p:cNvSpPr/>
          <p:nvPr/>
        </p:nvSpPr>
        <p:spPr>
          <a:xfrm rot="5192800">
            <a:off x="7005465" y="2783180"/>
            <a:ext cx="1258992" cy="2549515"/>
          </a:xfrm>
          <a:prstGeom prst="wedgeEllipse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98988" y="377548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Type Username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 rot="14481897">
            <a:off x="3097064" y="3588661"/>
            <a:ext cx="1182006" cy="2549515"/>
          </a:xfrm>
          <a:prstGeom prst="wedgeEllipse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9659247">
            <a:off x="3080656" y="4310738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Type 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Password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ch-challa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87076"/>
            <a:ext cx="8763000" cy="58674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30420"/>
            <a:ext cx="85344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7924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00" y="552450"/>
            <a:ext cx="7086600" cy="57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RETAIL BILL GENERATION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75" y="1612900"/>
            <a:ext cx="890905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Sample bill generated through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KIMIS…..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050" y="1600200"/>
            <a:ext cx="8851900" cy="4876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381000"/>
            <a:ext cx="7620000" cy="6172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82375" y="2655983"/>
            <a:ext cx="34810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Thank you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8"/>
          <p:cNvSpPr/>
          <p:nvPr/>
        </p:nvSpPr>
        <p:spPr>
          <a:xfrm>
            <a:off x="152400" y="228600"/>
            <a:ext cx="8763000" cy="632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/>
          <p:cNvSpPr txBox="1"/>
          <p:nvPr/>
        </p:nvSpPr>
        <p:spPr>
          <a:xfrm>
            <a:off x="304800" y="119736"/>
            <a:ext cx="8458200" cy="866456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95885" marR="362585">
              <a:lnSpc>
                <a:spcPct val="116199"/>
              </a:lnSpc>
              <a:spcBef>
                <a:spcPts val="100"/>
              </a:spcBef>
            </a:pPr>
            <a:endParaRPr lang="en-US" sz="1600" b="1" spc="-5" dirty="0" smtClean="0">
              <a:latin typeface="Verdana"/>
              <a:cs typeface="Verdana"/>
            </a:endParaRPr>
          </a:p>
          <a:p>
            <a:pPr marL="95885" marR="362585">
              <a:lnSpc>
                <a:spcPct val="116199"/>
              </a:lnSpc>
              <a:spcBef>
                <a:spcPts val="100"/>
              </a:spcBef>
            </a:pPr>
            <a:r>
              <a:rPr sz="1600" b="1" spc="-5" smtClean="0">
                <a:latin typeface="Verdana"/>
                <a:cs typeface="Verdana"/>
              </a:rPr>
              <a:t>For </a:t>
            </a:r>
            <a:r>
              <a:rPr sz="1600" b="1" spc="-10" dirty="0">
                <a:latin typeface="Verdana"/>
                <a:cs typeface="Verdana"/>
              </a:rPr>
              <a:t>Adding </a:t>
            </a:r>
            <a:r>
              <a:rPr sz="1600" b="1" spc="-5" dirty="0">
                <a:latin typeface="Verdana"/>
                <a:cs typeface="Verdana"/>
              </a:rPr>
              <a:t>new Branch, </a:t>
            </a:r>
            <a:r>
              <a:rPr sz="1600" b="1" spc="-10" dirty="0">
                <a:latin typeface="Verdana"/>
                <a:cs typeface="Verdana"/>
              </a:rPr>
              <a:t>click </a:t>
            </a:r>
            <a:r>
              <a:rPr sz="1600" b="1" spc="-5" dirty="0">
                <a:latin typeface="Verdana"/>
                <a:cs typeface="Verdana"/>
              </a:rPr>
              <a:t>on 'Add new' button  as pointed</a:t>
            </a:r>
            <a:r>
              <a:rPr sz="1600" b="1" spc="-15" dirty="0">
                <a:latin typeface="Verdana"/>
                <a:cs typeface="Verdana"/>
              </a:rPr>
              <a:t> </a:t>
            </a:r>
            <a:r>
              <a:rPr sz="1600" b="1" spc="-5">
                <a:latin typeface="Verdana"/>
                <a:cs typeface="Verdana"/>
              </a:rPr>
              <a:t>below</a:t>
            </a:r>
            <a:r>
              <a:rPr sz="1600" b="1" spc="-5" smtClean="0">
                <a:latin typeface="Verdana"/>
                <a:cs typeface="Verdana"/>
              </a:rPr>
              <a:t>:</a:t>
            </a:r>
            <a:endParaRPr lang="en-US" sz="1600" b="1" spc="-5" dirty="0" smtClean="0">
              <a:latin typeface="Verdana"/>
              <a:cs typeface="Verdana"/>
            </a:endParaRPr>
          </a:p>
          <a:p>
            <a:pPr marL="95885" marR="362585">
              <a:lnSpc>
                <a:spcPct val="116199"/>
              </a:lnSpc>
              <a:spcBef>
                <a:spcPts val="100"/>
              </a:spcBef>
            </a:pPr>
            <a:endParaRPr sz="1600">
              <a:latin typeface="Verdana"/>
              <a:cs typeface="Verdana"/>
            </a:endParaRPr>
          </a:p>
        </p:txBody>
      </p:sp>
      <p:pic>
        <p:nvPicPr>
          <p:cNvPr id="12" name="Picture 11" descr="pic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108832"/>
            <a:ext cx="8458200" cy="5139568"/>
          </a:xfrm>
          <a:prstGeom prst="rect">
            <a:avLst/>
          </a:prstGeom>
        </p:spPr>
      </p:pic>
      <p:sp>
        <p:nvSpPr>
          <p:cNvPr id="13" name="Action Button: Custom 12">
            <a:hlinkClick r:id="" action="ppaction://noaction" highlightClick="1"/>
          </p:cNvPr>
          <p:cNvSpPr/>
          <p:nvPr/>
        </p:nvSpPr>
        <p:spPr>
          <a:xfrm>
            <a:off x="6705600" y="3048000"/>
            <a:ext cx="1524000" cy="457200"/>
          </a:xfrm>
          <a:prstGeom prst="actionButtonBlank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Add New</a:t>
            </a:r>
            <a:endParaRPr lang="en-US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c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295412"/>
            <a:ext cx="8153400" cy="5410200"/>
          </a:xfrm>
        </p:spPr>
      </p:pic>
      <p:sp>
        <p:nvSpPr>
          <p:cNvPr id="5" name="object 7"/>
          <p:cNvSpPr txBox="1"/>
          <p:nvPr/>
        </p:nvSpPr>
        <p:spPr>
          <a:xfrm>
            <a:off x="228600" y="76195"/>
            <a:ext cx="8382000" cy="118090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95885" marR="362585" algn="ctr">
              <a:lnSpc>
                <a:spcPct val="116199"/>
              </a:lnSpc>
              <a:spcBef>
                <a:spcPts val="100"/>
              </a:spcBef>
            </a:pPr>
            <a:endParaRPr lang="en-US" sz="1600" b="1" spc="-5" dirty="0" smtClean="0">
              <a:latin typeface="Verdana"/>
              <a:cs typeface="Verdana"/>
            </a:endParaRPr>
          </a:p>
          <a:p>
            <a:pPr marL="95885" marR="362585" algn="ctr">
              <a:lnSpc>
                <a:spcPct val="116199"/>
              </a:lnSpc>
              <a:spcBef>
                <a:spcPts val="100"/>
              </a:spcBef>
            </a:pPr>
            <a:r>
              <a:rPr lang="en-US" sz="3200" b="1" spc="-5" dirty="0" smtClean="0">
                <a:solidFill>
                  <a:schemeClr val="accent6">
                    <a:lumMod val="50000"/>
                  </a:schemeClr>
                </a:solidFill>
                <a:cs typeface="Verdana"/>
              </a:rPr>
              <a:t>Add Branch details……</a:t>
            </a:r>
          </a:p>
          <a:p>
            <a:pPr marL="95885" marR="362585" algn="ctr">
              <a:lnSpc>
                <a:spcPct val="116199"/>
              </a:lnSpc>
              <a:spcBef>
                <a:spcPts val="100"/>
              </a:spcBef>
            </a:pPr>
            <a:endParaRPr sz="1600">
              <a:latin typeface="Verdana"/>
              <a:cs typeface="Verdana"/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5181600" y="6193970"/>
            <a:ext cx="3429000" cy="609600"/>
          </a:xfrm>
          <a:prstGeom prst="actionButtonBlan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After adding Branch details Click on ‘SAVE’ Button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c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4953000"/>
            <a:ext cx="8610600" cy="45720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914400" y="87088"/>
            <a:ext cx="7772400" cy="70731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10160" rIns="0" bIns="0" rtlCol="0">
            <a:spAutoFit/>
          </a:bodyPr>
          <a:lstStyle/>
          <a:p>
            <a:pPr marL="97155" marR="86360">
              <a:lnSpc>
                <a:spcPct val="116900"/>
              </a:lnSpc>
              <a:spcBef>
                <a:spcPts val="80"/>
              </a:spcBef>
            </a:pPr>
            <a:endParaRPr lang="en-US" sz="500" b="1" spc="-10" dirty="0" smtClean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97155" marR="86360">
              <a:lnSpc>
                <a:spcPct val="116900"/>
              </a:lnSpc>
              <a:spcBef>
                <a:spcPts val="80"/>
              </a:spcBef>
            </a:pPr>
            <a:r>
              <a:rPr sz="1600" b="1" spc="-1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Click </a:t>
            </a:r>
            <a:r>
              <a:rPr sz="1600" b="1" spc="-5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on 'Change Password' button </a:t>
            </a:r>
            <a:r>
              <a:rPr sz="16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sz="1600" b="1" spc="-1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change </a:t>
            </a:r>
            <a:r>
              <a:rPr sz="1600" b="1" spc="-5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your  </a:t>
            </a:r>
            <a:r>
              <a:rPr sz="1600" b="1" spc="-1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default </a:t>
            </a:r>
            <a:r>
              <a:rPr sz="1600" b="1" spc="-5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password, as pointed below </a:t>
            </a:r>
            <a:r>
              <a:rPr sz="16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:-</a:t>
            </a:r>
            <a:endParaRPr sz="160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979130" y="991006"/>
            <a:ext cx="7479069" cy="191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 txBox="1"/>
          <p:nvPr/>
        </p:nvSpPr>
        <p:spPr>
          <a:xfrm>
            <a:off x="861694" y="939952"/>
            <a:ext cx="7901306" cy="1892826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914400" y="3320138"/>
            <a:ext cx="7772400" cy="73994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52069" rIns="0" bIns="0" rtlCol="0">
            <a:spAutoFit/>
          </a:bodyPr>
          <a:lstStyle/>
          <a:p>
            <a:pPr marL="95885" algn="ctr">
              <a:lnSpc>
                <a:spcPct val="100000"/>
              </a:lnSpc>
              <a:spcBef>
                <a:spcPts val="409"/>
              </a:spcBef>
            </a:pPr>
            <a:endParaRPr lang="en-US" sz="600" b="1" spc="-10" dirty="0" smtClean="0">
              <a:latin typeface="Verdana"/>
              <a:cs typeface="Verdana"/>
            </a:endParaRPr>
          </a:p>
          <a:p>
            <a:pPr marL="95885" algn="ctr">
              <a:lnSpc>
                <a:spcPct val="100000"/>
              </a:lnSpc>
              <a:spcBef>
                <a:spcPts val="409"/>
              </a:spcBef>
            </a:pPr>
            <a:r>
              <a:rPr sz="1600" b="1" spc="-10" smtClean="0">
                <a:latin typeface="Verdana"/>
                <a:cs typeface="Verdana"/>
              </a:rPr>
              <a:t>Change </a:t>
            </a:r>
            <a:r>
              <a:rPr sz="1600" b="1" spc="-5" dirty="0">
                <a:latin typeface="Verdana"/>
                <a:cs typeface="Verdana"/>
              </a:rPr>
              <a:t>your </a:t>
            </a:r>
            <a:r>
              <a:rPr sz="1600" b="1" spc="-10" dirty="0">
                <a:latin typeface="Verdana"/>
                <a:cs typeface="Verdana"/>
              </a:rPr>
              <a:t>default </a:t>
            </a:r>
            <a:r>
              <a:rPr sz="1600" b="1" spc="-5" dirty="0">
                <a:latin typeface="Verdana"/>
                <a:cs typeface="Verdana"/>
              </a:rPr>
              <a:t>password as </a:t>
            </a:r>
            <a:r>
              <a:rPr sz="1600" b="1" spc="-5">
                <a:latin typeface="Verdana"/>
                <a:cs typeface="Verdana"/>
              </a:rPr>
              <a:t>displayed</a:t>
            </a:r>
            <a:r>
              <a:rPr sz="1600" b="1" spc="50">
                <a:latin typeface="Verdana"/>
                <a:cs typeface="Verdana"/>
              </a:rPr>
              <a:t> </a:t>
            </a:r>
            <a:r>
              <a:rPr sz="1600" b="1" spc="-5" smtClean="0">
                <a:latin typeface="Verdana"/>
                <a:cs typeface="Verdana"/>
              </a:rPr>
              <a:t>:</a:t>
            </a:r>
            <a:endParaRPr lang="en-US" sz="1600" b="1" spc="-5" dirty="0" smtClean="0">
              <a:latin typeface="Verdana"/>
              <a:cs typeface="Verdana"/>
            </a:endParaRPr>
          </a:p>
          <a:p>
            <a:pPr marL="95885" algn="ctr">
              <a:lnSpc>
                <a:spcPct val="100000"/>
              </a:lnSpc>
              <a:spcBef>
                <a:spcPts val="409"/>
              </a:spcBef>
            </a:pPr>
            <a:endParaRPr sz="1600">
              <a:latin typeface="Verdana"/>
              <a:cs typeface="Verdana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990600" y="4147445"/>
            <a:ext cx="7696200" cy="2579924"/>
          </a:xfrm>
          <a:custGeom>
            <a:avLst/>
            <a:gdLst/>
            <a:ahLst/>
            <a:cxnLst/>
            <a:rect l="l" t="t" r="r" b="b"/>
            <a:pathLst>
              <a:path w="6156325" h="2658745">
                <a:moveTo>
                  <a:pt x="0" y="2658745"/>
                </a:moveTo>
                <a:lnTo>
                  <a:pt x="6156325" y="2658745"/>
                </a:lnTo>
                <a:lnTo>
                  <a:pt x="6156325" y="0"/>
                </a:lnTo>
                <a:lnTo>
                  <a:pt x="0" y="0"/>
                </a:lnTo>
                <a:lnTo>
                  <a:pt x="0" y="265874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/>
          <p:nvPr/>
        </p:nvSpPr>
        <p:spPr>
          <a:xfrm>
            <a:off x="1295400" y="4231416"/>
            <a:ext cx="5939917" cy="2387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/>
          <p:cNvSpPr/>
          <p:nvPr/>
        </p:nvSpPr>
        <p:spPr>
          <a:xfrm>
            <a:off x="4191000" y="2286000"/>
            <a:ext cx="2762250" cy="1039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 txBox="1"/>
          <p:nvPr/>
        </p:nvSpPr>
        <p:spPr>
          <a:xfrm>
            <a:off x="5029200" y="2819400"/>
            <a:ext cx="1397635" cy="379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 marR="5080" indent="-67310">
              <a:lnSpc>
                <a:spcPct val="115999"/>
              </a:lnSpc>
              <a:spcBef>
                <a:spcPts val="100"/>
              </a:spcBef>
            </a:pPr>
            <a:r>
              <a:rPr sz="900" b="1" spc="-5" dirty="0">
                <a:latin typeface="Verdana"/>
                <a:cs typeface="Verdana"/>
              </a:rPr>
              <a:t>Click here </a:t>
            </a:r>
            <a:r>
              <a:rPr sz="900" b="1" dirty="0">
                <a:latin typeface="Verdana"/>
                <a:cs typeface="Verdana"/>
              </a:rPr>
              <a:t>to </a:t>
            </a:r>
            <a:r>
              <a:rPr sz="1000" b="1" spc="-10" dirty="0">
                <a:latin typeface="Verdana"/>
                <a:cs typeface="Verdana"/>
              </a:rPr>
              <a:t>Change  default </a:t>
            </a:r>
            <a:r>
              <a:rPr sz="1000" b="1" spc="-5" dirty="0">
                <a:latin typeface="Verdana"/>
                <a:cs typeface="Verdana"/>
              </a:rPr>
              <a:t>Password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4" name="object 22"/>
          <p:cNvSpPr/>
          <p:nvPr/>
        </p:nvSpPr>
        <p:spPr>
          <a:xfrm>
            <a:off x="304800" y="9749028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095"/>
                </a:moveTo>
                <a:lnTo>
                  <a:pt x="6096" y="6095"/>
                </a:lnTo>
                <a:lnTo>
                  <a:pt x="6096" y="0"/>
                </a:lnTo>
                <a:lnTo>
                  <a:pt x="0" y="0"/>
                </a:lnTo>
                <a:lnTo>
                  <a:pt x="0" y="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/>
          <p:cNvSpPr/>
          <p:nvPr/>
        </p:nvSpPr>
        <p:spPr>
          <a:xfrm>
            <a:off x="304800" y="9749028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095"/>
                </a:moveTo>
                <a:lnTo>
                  <a:pt x="6096" y="6095"/>
                </a:lnTo>
                <a:lnTo>
                  <a:pt x="6096" y="0"/>
                </a:lnTo>
                <a:lnTo>
                  <a:pt x="0" y="0"/>
                </a:lnTo>
                <a:lnTo>
                  <a:pt x="0" y="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/>
          <p:cNvSpPr/>
          <p:nvPr/>
        </p:nvSpPr>
        <p:spPr>
          <a:xfrm>
            <a:off x="310895" y="9752076"/>
            <a:ext cx="7152640" cy="0"/>
          </a:xfrm>
          <a:custGeom>
            <a:avLst/>
            <a:gdLst/>
            <a:ahLst/>
            <a:cxnLst/>
            <a:rect l="l" t="t" r="r" b="b"/>
            <a:pathLst>
              <a:path w="7152640">
                <a:moveTo>
                  <a:pt x="0" y="0"/>
                </a:moveTo>
                <a:lnTo>
                  <a:pt x="7152132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/>
          <p:cNvSpPr/>
          <p:nvPr/>
        </p:nvSpPr>
        <p:spPr>
          <a:xfrm>
            <a:off x="7463028" y="9749028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095"/>
                </a:moveTo>
                <a:lnTo>
                  <a:pt x="6095" y="6095"/>
                </a:lnTo>
                <a:lnTo>
                  <a:pt x="6095" y="0"/>
                </a:lnTo>
                <a:lnTo>
                  <a:pt x="0" y="0"/>
                </a:lnTo>
                <a:lnTo>
                  <a:pt x="0" y="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/>
          <p:cNvSpPr/>
          <p:nvPr/>
        </p:nvSpPr>
        <p:spPr>
          <a:xfrm>
            <a:off x="7463028" y="9749028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095"/>
                </a:moveTo>
                <a:lnTo>
                  <a:pt x="6095" y="6095"/>
                </a:lnTo>
                <a:lnTo>
                  <a:pt x="6095" y="0"/>
                </a:lnTo>
                <a:lnTo>
                  <a:pt x="0" y="0"/>
                </a:lnTo>
                <a:lnTo>
                  <a:pt x="0" y="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243</Words>
  <Application>Microsoft Office PowerPoint</Application>
  <PresentationFormat>On-screen Show (4:3)</PresentationFormat>
  <Paragraphs>54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Britannic Bold</vt:lpstr>
      <vt:lpstr>Calibri</vt:lpstr>
      <vt:lpstr>Times New Roman</vt:lpstr>
      <vt:lpstr>Verdana</vt:lpstr>
      <vt:lpstr>Office Theme</vt:lpstr>
      <vt:lpstr>PRESENTATION ON KHADI INSTITUTIONS MANAGEMENT INFORMATION SYSTEM K I M I S </vt:lpstr>
      <vt:lpstr>PowerPoint Presentation</vt:lpstr>
      <vt:lpstr>PowerPoint Presentation</vt:lpstr>
      <vt:lpstr>KIMIS SOFTWARE 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can update branch details</vt:lpstr>
      <vt:lpstr>PowerPoint Presentation</vt:lpstr>
      <vt:lpstr>You can add/update your supplier/customer</vt:lpstr>
      <vt:lpstr>PowerPoint Presentation</vt:lpstr>
      <vt:lpstr>Product, code, group, type, GST will appear as follows:</vt:lpstr>
      <vt:lpstr>PowerPoint Presentation</vt:lpstr>
      <vt:lpstr>BRANCH MANAGEMENT</vt:lpstr>
      <vt:lpstr>PowerPoint Presentation</vt:lpstr>
      <vt:lpstr>PowerPoint Presentation</vt:lpstr>
      <vt:lpstr>PowerPoint Presentation</vt:lpstr>
      <vt:lpstr>Check Whether stock has been added by H.O.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RETAIL BILL GENERATION</vt:lpstr>
      <vt:lpstr>Sample bill generated through KIMIS…..</vt:lpstr>
      <vt:lpstr>PowerPoint Presentation</vt:lpstr>
    </vt:vector>
  </TitlesOfParts>
  <Company>by adguard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abhishek</dc:creator>
  <cp:lastModifiedBy>KVIC</cp:lastModifiedBy>
  <cp:revision>59</cp:revision>
  <dcterms:created xsi:type="dcterms:W3CDTF">2017-09-17T13:30:21Z</dcterms:created>
  <dcterms:modified xsi:type="dcterms:W3CDTF">2023-11-22T10:49:56Z</dcterms:modified>
</cp:coreProperties>
</file>